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7/28/2020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133601"/>
            <a:ext cx="7772400" cy="1470025"/>
          </a:xfrm>
          <a:effectLst/>
          <a:scene3d>
            <a:camera prst="orthographicFront"/>
            <a:lightRig rig="threePt" dir="t"/>
          </a:scene3d>
          <a:sp3d>
            <a:bevelT prst="convex"/>
          </a:sp3d>
        </p:spPr>
        <p:txBody>
          <a:bodyPr>
            <a:normAutofit/>
          </a:bodyPr>
          <a:lstStyle/>
          <a:p>
            <a:r>
              <a:rPr lang="en-US" dirty="0" smtClean="0"/>
              <a:t>The Name of the Chapter: The Government of Bangladesh</a:t>
            </a:r>
            <a:endParaRPr lang="en-US" dirty="0"/>
          </a:p>
        </p:txBody>
      </p:sp>
      <p:sp>
        <p:nvSpPr>
          <p:cNvPr id="3" name="Subtitle 2"/>
          <p:cNvSpPr>
            <a:spLocks noGrp="1"/>
          </p:cNvSpPr>
          <p:nvPr>
            <p:ph type="subTitle" idx="1"/>
          </p:nvPr>
        </p:nvSpPr>
        <p:spPr>
          <a:effectLst>
            <a:glow rad="101600">
              <a:schemeClr val="accent4">
                <a:satMod val="175000"/>
                <a:alpha val="40000"/>
              </a:schemeClr>
            </a:glow>
            <a:outerShdw blurRad="50800" dist="38100" dir="16200000" rotWithShape="0">
              <a:prstClr val="black">
                <a:alpha val="40000"/>
              </a:prstClr>
            </a:outerShdw>
            <a:reflection blurRad="6350" stA="50000" endA="300" endPos="55000" dir="5400000" sy="-100000" algn="bl" rotWithShape="0"/>
          </a:effectLst>
          <a:scene3d>
            <a:camera prst="perspectiveRelaxedModerately"/>
            <a:lightRig rig="threePt" dir="t"/>
          </a:scene3d>
          <a:sp3d>
            <a:bevelT prst="convex"/>
          </a:sp3d>
        </p:spPr>
        <p:txBody>
          <a:bodyPr>
            <a:normAutofit/>
          </a:bodyPr>
          <a:lstStyle/>
          <a:p>
            <a:r>
              <a:rPr lang="en-US" dirty="0" smtClean="0">
                <a:solidFill>
                  <a:schemeClr val="accent2">
                    <a:lumMod val="75000"/>
                  </a:schemeClr>
                </a:solidFill>
              </a:rPr>
              <a:t>The Name of The Topic: The Fundamental Rights in the Constitution of Bangladesh</a:t>
            </a:r>
            <a:endParaRPr lang="en-US" dirty="0">
              <a:solidFill>
                <a:schemeClr val="accent2">
                  <a:lumMod val="75000"/>
                </a:schemeClr>
              </a:solidFill>
            </a:endParaRPr>
          </a:p>
        </p:txBody>
      </p:sp>
    </p:spTree>
  </p:cSld>
  <p:clrMapOvr>
    <a:masterClrMapping/>
  </p:clrMapOvr>
  <p:transition>
    <p:cut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Rights in the Constitution of Bangladesh</a:t>
            </a:r>
            <a:endParaRPr lang="en-US" dirty="0"/>
          </a:p>
        </p:txBody>
      </p:sp>
      <p:sp>
        <p:nvSpPr>
          <p:cNvPr id="3" name="Content Placeholder 2"/>
          <p:cNvSpPr>
            <a:spLocks noGrp="1"/>
          </p:cNvSpPr>
          <p:nvPr>
            <p:ph idx="1"/>
          </p:nvPr>
        </p:nvSpPr>
        <p:spPr/>
        <p:txBody>
          <a:bodyPr>
            <a:normAutofit lnSpcReduction="10000"/>
          </a:bodyPr>
          <a:lstStyle/>
          <a:p>
            <a:pPr algn="just">
              <a:buFont typeface="Wingdings" pitchFamily="2" charset="2"/>
              <a:buChar char="q"/>
            </a:pPr>
            <a:r>
              <a:rPr lang="en-US" sz="2400" dirty="0" smtClean="0">
                <a:latin typeface="Times New Roman" pitchFamily="18" charset="0"/>
                <a:cs typeface="Times New Roman" pitchFamily="18" charset="0"/>
              </a:rPr>
              <a:t>Fundamental rights in the constitution of Bangladesh inspired by the Universal Declaration of Human Rights, 1948. The constitution of Bangladesh enumerated some basic civil and political rights common to most liberal democracies and also insures the rights to constitutional remedies for the protection of these rights. </a:t>
            </a:r>
          </a:p>
          <a:p>
            <a:pPr algn="just">
              <a:buFont typeface="Wingdings" pitchFamily="2" charset="2"/>
              <a:buChar char="q"/>
            </a:pPr>
            <a:r>
              <a:rPr lang="en-US" sz="2400" dirty="0" smtClean="0">
                <a:latin typeface="Times New Roman" pitchFamily="18" charset="0"/>
                <a:cs typeface="Times New Roman" pitchFamily="18" charset="0"/>
              </a:rPr>
              <a:t> The fundamental rights of the constitution of Bangladesh are aimed at overturning the inequalities of past social practice. It prohibits discrimination on the grounds of religion, race, sex, color, place of birth and forbids trafficking of  human being and forced labor.</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Rights in the Constitution of Bangladesh</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
            </a:pPr>
            <a:r>
              <a:rPr lang="en-US" sz="2800" b="1" dirty="0" smtClean="0">
                <a:latin typeface="Times New Roman" pitchFamily="18" charset="0"/>
                <a:cs typeface="Times New Roman" pitchFamily="18" charset="0"/>
              </a:rPr>
              <a:t>What are fundamental rights?    </a:t>
            </a:r>
            <a:endParaRPr lang="en-US" sz="2800" dirty="0" smtClean="0">
              <a:latin typeface="Times New Roman" pitchFamily="18" charset="0"/>
              <a:cs typeface="Times New Roman" pitchFamily="18" charset="0"/>
            </a:endParaRPr>
          </a:p>
          <a:p>
            <a:pPr algn="just">
              <a:buFont typeface="Wingdings" pitchFamily="2" charset="2"/>
              <a:buChar char="§"/>
            </a:pPr>
            <a:r>
              <a:rPr lang="en-US" sz="2800" dirty="0" smtClean="0">
                <a:latin typeface="Times New Roman" pitchFamily="18" charset="0"/>
                <a:cs typeface="Times New Roman" pitchFamily="18" charset="0"/>
              </a:rPr>
              <a:t>The term fundamental right is a technical one, for when certain human rights are written down in a constitution and protected by constitutional guarantees they are called fundamental rights. They are called fundamental rights in that sense that they are placed in the supreme or fundamental law of the land, which has a supreme command over all other laws of the land. </a:t>
            </a:r>
          </a:p>
          <a:p>
            <a:pPr algn="just">
              <a:buFont typeface="Wingdings" pitchFamily="2" charset="2"/>
              <a:buChar char="§"/>
            </a:pPr>
            <a:r>
              <a:rPr lang="en-US" sz="2800" dirty="0" smtClean="0">
                <a:latin typeface="Times New Roman" pitchFamily="18" charset="0"/>
                <a:cs typeface="Times New Roman" pitchFamily="18" charset="0"/>
              </a:rPr>
              <a:t>Article 26 to 47 of Bangladesh constitution confers a number of substantive fundamental rights on every citizen of Bangladesh e.g. the right to freedom of expression, assembly, association, movement and profession</a:t>
            </a:r>
          </a:p>
          <a:p>
            <a:pPr>
              <a:buFont typeface="Wingdings" pitchFamily="2" charset="2"/>
              <a:buChar char="q"/>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Rights in the Constitution of Bangladesh</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sz="2600" b="1" dirty="0" smtClean="0">
                <a:latin typeface="Times New Roman" pitchFamily="18" charset="0"/>
                <a:cs typeface="Times New Roman" pitchFamily="18" charset="0"/>
              </a:rPr>
              <a:t>Classification of Fundamental Rights</a:t>
            </a:r>
            <a:endParaRPr lang="en-US" sz="2600" dirty="0" smtClean="0">
              <a:latin typeface="Times New Roman" pitchFamily="18" charset="0"/>
              <a:cs typeface="Times New Roman" pitchFamily="18" charset="0"/>
            </a:endParaRPr>
          </a:p>
          <a:p>
            <a:pPr>
              <a:buNone/>
            </a:pPr>
            <a:r>
              <a:rPr lang="en-US" sz="2600" dirty="0" smtClean="0">
                <a:latin typeface="Times New Roman" pitchFamily="18" charset="0"/>
                <a:cs typeface="Times New Roman" pitchFamily="18" charset="0"/>
              </a:rPr>
              <a:t>    The Fundamental Rights enumerated in the Bangladesh Constitution may be classified in to following three groups:</a:t>
            </a:r>
          </a:p>
          <a:p>
            <a:pPr>
              <a:buNone/>
            </a:pPr>
            <a:r>
              <a:rPr lang="en-US" sz="2600" dirty="0" smtClean="0">
                <a:solidFill>
                  <a:schemeClr val="accent2">
                    <a:lumMod val="75000"/>
                  </a:schemeClr>
                </a:solidFill>
                <a:latin typeface="Times New Roman" pitchFamily="18" charset="0"/>
                <a:cs typeface="Times New Roman" pitchFamily="18" charset="0"/>
              </a:rPr>
              <a:t>A</a:t>
            </a:r>
            <a:r>
              <a:rPr lang="en-US" sz="2600" b="1" dirty="0" smtClean="0">
                <a:solidFill>
                  <a:schemeClr val="accent2">
                    <a:lumMod val="75000"/>
                  </a:schemeClr>
                </a:solidFill>
                <a:latin typeface="Times New Roman" pitchFamily="18" charset="0"/>
                <a:cs typeface="Times New Roman" pitchFamily="18" charset="0"/>
              </a:rPr>
              <a:t>. Absolute Rights</a:t>
            </a:r>
            <a:r>
              <a:rPr lang="en-US" sz="2600" b="1" dirty="0" smtClean="0">
                <a:latin typeface="Times New Roman" pitchFamily="18" charset="0"/>
                <a:cs typeface="Times New Roman" pitchFamily="18" charset="0"/>
              </a:rPr>
              <a:t>:</a:t>
            </a:r>
          </a:p>
          <a:p>
            <a:pPr lvl="1" algn="just">
              <a:buNone/>
            </a:pPr>
            <a:r>
              <a:rPr lang="en-US" dirty="0" smtClean="0"/>
              <a:t> </a:t>
            </a:r>
            <a:r>
              <a:rPr lang="en-US" sz="2400" dirty="0" smtClean="0">
                <a:latin typeface="Times New Roman" pitchFamily="18" charset="0"/>
                <a:cs typeface="Times New Roman" pitchFamily="18" charset="0"/>
              </a:rPr>
              <a:t>1.        Equality before law, (Art. 27).</a:t>
            </a:r>
          </a:p>
          <a:p>
            <a:pPr lvl="1" algn="just">
              <a:buNone/>
            </a:pPr>
            <a:r>
              <a:rPr lang="en-US" sz="2400" dirty="0" smtClean="0">
                <a:latin typeface="Times New Roman" pitchFamily="18" charset="0"/>
                <a:cs typeface="Times New Roman" pitchFamily="18" charset="0"/>
              </a:rPr>
              <a:t> 2.        Discrimination on grounds of religion etc (Art.28).</a:t>
            </a:r>
          </a:p>
          <a:p>
            <a:pPr lvl="1" algn="just">
              <a:buNone/>
            </a:pPr>
            <a:r>
              <a:rPr lang="en-US" sz="2400" dirty="0" smtClean="0">
                <a:latin typeface="Times New Roman" pitchFamily="18" charset="0"/>
                <a:cs typeface="Times New Roman" pitchFamily="18" charset="0"/>
              </a:rPr>
              <a:t> 3.        Equity of opportunity in public employment (Art.29).</a:t>
            </a:r>
          </a:p>
          <a:p>
            <a:pPr lvl="1" algn="just">
              <a:buNone/>
            </a:pPr>
            <a:r>
              <a:rPr lang="en-US" sz="2400" dirty="0" smtClean="0">
                <a:latin typeface="Times New Roman" pitchFamily="18" charset="0"/>
                <a:cs typeface="Times New Roman" pitchFamily="18" charset="0"/>
              </a:rPr>
              <a:t> 4.        Prohibition of foreign titles etc (Art.30).</a:t>
            </a:r>
          </a:p>
          <a:p>
            <a:pPr lvl="1" algn="just">
              <a:buNone/>
            </a:pPr>
            <a:r>
              <a:rPr lang="en-US" sz="2400" dirty="0" smtClean="0">
                <a:latin typeface="Times New Roman" pitchFamily="18" charset="0"/>
                <a:cs typeface="Times New Roman" pitchFamily="18" charset="0"/>
              </a:rPr>
              <a:t> 5.        Safe guards as to arrest and detention (Art.33).</a:t>
            </a:r>
          </a:p>
          <a:p>
            <a:pPr lvl="1" algn="just">
              <a:buNone/>
            </a:pPr>
            <a:r>
              <a:rPr lang="en-US" sz="2400" dirty="0" smtClean="0">
                <a:latin typeface="Times New Roman" pitchFamily="18" charset="0"/>
                <a:cs typeface="Times New Roman" pitchFamily="18" charset="0"/>
              </a:rPr>
              <a:t> 6.        Prohibition of forced labor (Art.34).</a:t>
            </a:r>
          </a:p>
          <a:p>
            <a:pPr lvl="1" algn="just">
              <a:buNone/>
            </a:pPr>
            <a:r>
              <a:rPr lang="en-US" sz="2400" dirty="0" smtClean="0">
                <a:latin typeface="Times New Roman" pitchFamily="18" charset="0"/>
                <a:cs typeface="Times New Roman" pitchFamily="18" charset="0"/>
              </a:rPr>
              <a:t> 7.        Protection in respect of trial and punishment (Art.35).</a:t>
            </a:r>
          </a:p>
          <a:p>
            <a:pPr lvl="1" algn="just">
              <a:buNone/>
            </a:pPr>
            <a:r>
              <a:rPr lang="en-US" sz="2400" dirty="0" smtClean="0">
                <a:latin typeface="Times New Roman" pitchFamily="18" charset="0"/>
                <a:cs typeface="Times New Roman" pitchFamily="18" charset="0"/>
              </a:rPr>
              <a:t> 8.        Enforcement of Fundamental Rights (Art.44).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Rights in the Constitution of Bangladesh</a:t>
            </a:r>
            <a:endParaRPr lang="en-US" dirty="0"/>
          </a:p>
        </p:txBody>
      </p:sp>
      <p:sp>
        <p:nvSpPr>
          <p:cNvPr id="3" name="Content Placeholder 2"/>
          <p:cNvSpPr>
            <a:spLocks noGrp="1"/>
          </p:cNvSpPr>
          <p:nvPr>
            <p:ph idx="1"/>
          </p:nvPr>
        </p:nvSpPr>
        <p:spPr>
          <a:xfrm>
            <a:off x="609600" y="1143001"/>
            <a:ext cx="8077200" cy="3733799"/>
          </a:xfrm>
        </p:spPr>
        <p:txBody>
          <a:bodyPr>
            <a:normAutofit fontScale="70000" lnSpcReduction="20000"/>
          </a:bodyPr>
          <a:lstStyle/>
          <a:p>
            <a:pPr>
              <a:buNone/>
            </a:pPr>
            <a:r>
              <a:rPr lang="en-US" sz="3300" b="1" dirty="0" smtClean="0">
                <a:latin typeface="Times New Roman" pitchFamily="18" charset="0"/>
                <a:cs typeface="Times New Roman" pitchFamily="18" charset="0"/>
              </a:rPr>
              <a:t>B. Rights on which reasonable restriction can be imposed:</a:t>
            </a:r>
          </a:p>
          <a:p>
            <a:pPr lvl="1" algn="just"/>
            <a:r>
              <a:rPr lang="en-US" sz="2900" dirty="0" smtClean="0">
                <a:latin typeface="Times New Roman" pitchFamily="18" charset="0"/>
                <a:cs typeface="Times New Roman" pitchFamily="18" charset="0"/>
              </a:rPr>
              <a:t> 1.        Freedom of movement (Art.36).</a:t>
            </a:r>
          </a:p>
          <a:p>
            <a:pPr lvl="1" algn="just"/>
            <a:r>
              <a:rPr lang="en-US" sz="2900" dirty="0" smtClean="0">
                <a:latin typeface="Times New Roman" pitchFamily="18" charset="0"/>
                <a:cs typeface="Times New Roman" pitchFamily="18" charset="0"/>
              </a:rPr>
              <a:t> 2.        Freedom of Assembly (Art.37).</a:t>
            </a:r>
          </a:p>
          <a:p>
            <a:pPr lvl="1" algn="just"/>
            <a:r>
              <a:rPr lang="en-US" sz="2900" dirty="0" smtClean="0">
                <a:latin typeface="Times New Roman" pitchFamily="18" charset="0"/>
                <a:cs typeface="Times New Roman" pitchFamily="18" charset="0"/>
              </a:rPr>
              <a:t> 3.        Freedom of Association (Art.38).</a:t>
            </a:r>
          </a:p>
          <a:p>
            <a:pPr lvl="1" algn="just"/>
            <a:r>
              <a:rPr lang="en-US" sz="2900" dirty="0" smtClean="0">
                <a:latin typeface="Times New Roman" pitchFamily="18" charset="0"/>
                <a:cs typeface="Times New Roman" pitchFamily="18" charset="0"/>
              </a:rPr>
              <a:t> 4.        Freedom of thought and conscience and of speech (Art.39).</a:t>
            </a:r>
          </a:p>
          <a:p>
            <a:pPr lvl="1" algn="just"/>
            <a:r>
              <a:rPr lang="en-US" sz="2900" dirty="0" smtClean="0">
                <a:latin typeface="Times New Roman" pitchFamily="18" charset="0"/>
                <a:cs typeface="Times New Roman" pitchFamily="18" charset="0"/>
              </a:rPr>
              <a:t> 5.        Freedom of religion (Art. 40)</a:t>
            </a:r>
          </a:p>
          <a:p>
            <a:pPr lvl="1" algn="just"/>
            <a:r>
              <a:rPr lang="en-US" sz="2900" dirty="0" smtClean="0">
                <a:latin typeface="Times New Roman" pitchFamily="18" charset="0"/>
                <a:cs typeface="Times New Roman" pitchFamily="18" charset="0"/>
              </a:rPr>
              <a:t> 6.        Protection of home and correspondence.</a:t>
            </a:r>
          </a:p>
          <a:p>
            <a:pPr>
              <a:buNone/>
            </a:pPr>
            <a:r>
              <a:rPr lang="en-US" sz="2900" b="1" dirty="0" smtClean="0">
                <a:latin typeface="Times New Roman" pitchFamily="18" charset="0"/>
                <a:cs typeface="Times New Roman" pitchFamily="18" charset="0"/>
              </a:rPr>
              <a:t>C. Fundamental rights which has been practically left to the legislature</a:t>
            </a:r>
          </a:p>
          <a:p>
            <a:pPr lvl="1" algn="just"/>
            <a:r>
              <a:rPr lang="en-US" sz="2900" dirty="0" smtClean="0">
                <a:latin typeface="Times New Roman" pitchFamily="18" charset="0"/>
                <a:cs typeface="Times New Roman" pitchFamily="18" charset="0"/>
              </a:rPr>
              <a:t>1. Right to protection of law (Art.31)</a:t>
            </a:r>
          </a:p>
          <a:p>
            <a:pPr lvl="1" algn="just"/>
            <a:r>
              <a:rPr lang="en-US" sz="2900" dirty="0" smtClean="0">
                <a:latin typeface="Times New Roman" pitchFamily="18" charset="0"/>
                <a:cs typeface="Times New Roman" pitchFamily="18" charset="0"/>
              </a:rPr>
              <a:t>2. Protection of right to life and personal liberty (Art.32)</a:t>
            </a:r>
          </a:p>
          <a:p>
            <a:pPr lvl="1" algn="just"/>
            <a:r>
              <a:rPr lang="en-US" sz="2900" dirty="0" smtClean="0">
                <a:latin typeface="Times New Roman" pitchFamily="18" charset="0"/>
                <a:cs typeface="Times New Roman" pitchFamily="18" charset="0"/>
              </a:rPr>
              <a:t> 3. Right to lawful profession, occupation or business (Art.40)</a:t>
            </a:r>
          </a:p>
          <a:p>
            <a:pPr lvl="1" algn="just"/>
            <a:r>
              <a:rPr lang="en-US" sz="2900" dirty="0" smtClean="0">
                <a:latin typeface="Times New Roman" pitchFamily="18" charset="0"/>
                <a:cs typeface="Times New Roman" pitchFamily="18" charset="0"/>
              </a:rPr>
              <a:t> 4. Protection of property right (Art.42)</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Fundamental Rights in the Constitution of Bangladesh</a:t>
            </a:r>
            <a:endParaRPr lang="en-US" dirty="0"/>
          </a:p>
        </p:txBody>
      </p:sp>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The constitution but not parliament is supreme. It is stated in the preamble that it is our sacred duties to safeguard protects and defend this constitution and to maintain its supremacy as the embodiment of the will of the people of Bangladesh. Article 7 states all powers in the Republic belong to the people and their exercise on behalf of the people shall be affected only under and by the authority of this constitution. </a:t>
            </a:r>
            <a:endParaRPr lang="en-US" sz="2000" dirty="0">
              <a:latin typeface="Times New Roman" pitchFamily="18" charset="0"/>
              <a:cs typeface="Times New Roman" pitchFamily="18" charset="0"/>
            </a:endParaRPr>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2">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75</TotalTime>
  <Words>281</Words>
  <Application>Microsoft Office PowerPoint</Application>
  <PresentationFormat>On-screen Show (4:3)</PresentationFormat>
  <Paragraphs>36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Aspect</vt:lpstr>
      <vt:lpstr>The Name of the Chapter: The Government of Bangladesh</vt:lpstr>
      <vt:lpstr>The Fundamental Rights in the Constitution of Bangladesh</vt:lpstr>
      <vt:lpstr>The Fundamental Rights in the Constitution of Bangladesh</vt:lpstr>
      <vt:lpstr>The Fundamental Rights in the Constitution of Bangladesh</vt:lpstr>
      <vt:lpstr>The Fundamental Rights in the Constitution of Bangladesh</vt:lpstr>
      <vt:lpstr>The Fundamental Rights in the Constitution of Bangladesh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Name of the Chapter: The Government of Bangladesh</dc:title>
  <dc:creator>Syka Parvin</dc:creator>
  <cp:lastModifiedBy>USER</cp:lastModifiedBy>
  <cp:revision>35</cp:revision>
  <dcterms:created xsi:type="dcterms:W3CDTF">2006-08-16T00:00:00Z</dcterms:created>
  <dcterms:modified xsi:type="dcterms:W3CDTF">2020-07-28T17:36:44Z</dcterms:modified>
</cp:coreProperties>
</file>